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92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15" r:id="rId10"/>
    <p:sldId id="318" r:id="rId11"/>
    <p:sldId id="317" r:id="rId12"/>
    <p:sldId id="313" r:id="rId13"/>
    <p:sldId id="301" r:id="rId14"/>
    <p:sldId id="302" r:id="rId15"/>
    <p:sldId id="304" r:id="rId16"/>
    <p:sldId id="305" r:id="rId17"/>
    <p:sldId id="306" r:id="rId18"/>
    <p:sldId id="307" r:id="rId19"/>
    <p:sldId id="308" r:id="rId20"/>
    <p:sldId id="309" r:id="rId21"/>
    <p:sldId id="311" r:id="rId22"/>
    <p:sldId id="316" r:id="rId23"/>
    <p:sldId id="312" r:id="rId24"/>
  </p:sldIdLst>
  <p:sldSz cx="12192000" cy="6858000"/>
  <p:notesSz cx="6858000" cy="9144000"/>
  <p:embeddedFontLst>
    <p:embeddedFont>
      <p:font typeface="Arial Unicode MS" panose="020B0604020202020204" pitchFamily="34" charset="-128"/>
      <p:regular r:id="rId26"/>
    </p:embeddedFont>
    <p:embeddedFont>
      <p:font typeface="Avenir" panose="02000503020000020003" pitchFamily="2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gOzTwDaEtbE9+qyi1CVG61wxSW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45"/>
  </p:normalViewPr>
  <p:slideViewPr>
    <p:cSldViewPr snapToGrid="0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577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246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969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4077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7476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7615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6875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5896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171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8880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309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8388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2628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7435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2854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741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727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2635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871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5330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170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399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514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9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0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40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3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43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43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5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5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5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6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6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6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6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7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47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47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47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47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7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7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1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1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1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32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32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32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32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32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32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3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4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5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7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oginom.ru/blog/apriori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oginom.ru/blog/apriori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Ассоциативные правила</a:t>
            </a:r>
            <a:endParaRPr lang="en-US"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5248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5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Apriori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algorithm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284;p11">
            <a:extLst>
              <a:ext uri="{FF2B5EF4-FFF2-40B4-BE49-F238E27FC236}">
                <a16:creationId xmlns:a16="http://schemas.microsoft.com/office/drawing/2014/main" id="{73181C4C-AE6D-4D6E-9719-BE55404423C4}"/>
              </a:ext>
            </a:extLst>
          </p:cNvPr>
          <p:cNvSpPr txBox="1">
            <a:spLocks/>
          </p:cNvSpPr>
          <p:nvPr/>
        </p:nvSpPr>
        <p:spPr>
          <a:xfrm>
            <a:off x="317849" y="1303677"/>
            <a:ext cx="4997585" cy="6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Свойство анти-монотонности: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b="1" dirty="0"/>
              <a:t>Формулировка 1:</a:t>
            </a:r>
            <a:r>
              <a:rPr lang="ru-RU" dirty="0"/>
              <a:t> поддержка любого набора элементов не может превышать минимальной поддержки любого из его подмножеств.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b="1" dirty="0"/>
              <a:t>Формулировка 2:</a:t>
            </a:r>
            <a:r>
              <a:rPr lang="ru-RU" dirty="0"/>
              <a:t> с ростом размера набора элементов поддержка уменьшается, либо остается такой же.</a:t>
            </a: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F3AD15-B975-D04B-AE05-F3882E892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65" y="1868747"/>
            <a:ext cx="5321239" cy="4319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D9DE86-288E-1A4F-A4E0-27BA8446A168}"/>
              </a:ext>
            </a:extLst>
          </p:cNvPr>
          <p:cNvSpPr txBox="1"/>
          <p:nvPr/>
        </p:nvSpPr>
        <p:spPr>
          <a:xfrm>
            <a:off x="168215" y="5351168"/>
            <a:ext cx="26484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en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элементный набор будет часто встречающимся</a:t>
            </a:r>
            <a:endParaRPr lang="ru-RU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0CE26-F2BC-8644-84F0-F7551668833D}"/>
              </a:ext>
            </a:extLst>
          </p:cNvPr>
          <p:cNvSpPr txBox="1"/>
          <p:nvPr/>
        </p:nvSpPr>
        <p:spPr>
          <a:xfrm>
            <a:off x="3151063" y="5351168"/>
            <a:ext cx="29449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все его (</a:t>
            </a:r>
            <a:r>
              <a:rPr lang="en" sz="1800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en" sz="1800" b="0" i="0" dirty="0">
                <a:solidFill>
                  <a:srgbClr val="333333"/>
                </a:solidFill>
                <a:effectLst/>
                <a:latin typeface="KaTeX_Main"/>
              </a:rPr>
              <a:t>−1)</a:t>
            </a:r>
            <a:r>
              <a:rPr lang="en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элементные подмножества будут часто встречающимися</a:t>
            </a:r>
            <a:endParaRPr lang="ru-R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3CCC4A-CD14-CD48-B5EA-225F1403311D}"/>
                  </a:ext>
                </a:extLst>
              </p:cNvPr>
              <p:cNvSpPr txBox="1"/>
              <p:nvPr/>
            </p:nvSpPr>
            <p:spPr>
              <a:xfrm>
                <a:off x="2360661" y="5612778"/>
                <a:ext cx="76744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3CCC4A-CD14-CD48-B5EA-225F14033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61" y="5612778"/>
                <a:ext cx="767446" cy="369332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3CDE15CC-2BDC-2243-8AE4-D7D841776A86}"/>
              </a:ext>
            </a:extLst>
          </p:cNvPr>
          <p:cNvSpPr/>
          <p:nvPr/>
        </p:nvSpPr>
        <p:spPr>
          <a:xfrm>
            <a:off x="2560320" y="4559808"/>
            <a:ext cx="463296" cy="68275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6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Apriori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algorithm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284;p11">
            <a:extLst>
              <a:ext uri="{FF2B5EF4-FFF2-40B4-BE49-F238E27FC236}">
                <a16:creationId xmlns:a16="http://schemas.microsoft.com/office/drawing/2014/main" id="{73181C4C-AE6D-4D6E-9719-BE55404423C4}"/>
              </a:ext>
            </a:extLst>
          </p:cNvPr>
          <p:cNvSpPr txBox="1">
            <a:spLocks/>
          </p:cNvSpPr>
          <p:nvPr/>
        </p:nvSpPr>
        <p:spPr>
          <a:xfrm>
            <a:off x="351655" y="1245222"/>
            <a:ext cx="4997585" cy="6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Apriori</a:t>
            </a:r>
            <a:endParaRPr lang="ru-RU" altLang="ru-RU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ru-RU" altLang="ru-RU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Apriori</a:t>
            </a: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 алгоритм по уровням проходит по префиксному дереву и рассчитывает частоту встречаемости подмножеств X в 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    исключаются редкие подмножества и все их </a:t>
            </a:r>
            <a:r>
              <a:rPr lang="ru-RU" altLang="ru-RU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супермножества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    рассчитывается </a:t>
            </a:r>
            <a:r>
              <a:rPr lang="ru-RU" altLang="ru-RU" sz="2000" i="1" dirty="0" err="1">
                <a:solidFill>
                  <a:schemeClr val="tx1"/>
                </a:solidFill>
                <a:latin typeface="Arial" panose="020B0604020202020204" pitchFamily="34" charset="0"/>
              </a:rPr>
              <a:t>supp</a:t>
            </a:r>
            <a:r>
              <a:rPr lang="ru-RU" altLang="ru-RU" sz="2000" i="1" dirty="0">
                <a:solidFill>
                  <a:schemeClr val="tx1"/>
                </a:solidFill>
                <a:latin typeface="Arial" panose="020B0604020202020204" pitchFamily="34" charset="0"/>
              </a:rPr>
              <a:t>(X)</a:t>
            </a: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 для каждого подходящего кандидата </a:t>
            </a:r>
            <a:r>
              <a:rPr lang="ru-RU" altLang="ru-RU" sz="2000" i="1" dirty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 размера </a:t>
            </a:r>
            <a:r>
              <a:rPr lang="ru-RU" altLang="ru-RU" sz="2000" i="1" dirty="0">
                <a:solidFill>
                  <a:schemeClr val="tx1"/>
                </a:solidFill>
                <a:latin typeface="Arial" panose="020B0604020202020204" pitchFamily="34" charset="0"/>
              </a:rPr>
              <a:t>k</a:t>
            </a: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 на уровне </a:t>
            </a:r>
            <a:r>
              <a:rPr lang="ru-RU" altLang="ru-RU" sz="2000" i="1" dirty="0">
                <a:solidFill>
                  <a:schemeClr val="tx1"/>
                </a:solidFill>
                <a:latin typeface="Arial" panose="020B0604020202020204" pitchFamily="34" charset="0"/>
              </a:rPr>
              <a:t>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B63DAB-12B6-4A61-8915-5E47E262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22" y="1965960"/>
            <a:ext cx="6341727" cy="41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64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30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Apriori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algorithm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284;p11">
            <a:extLst>
              <a:ext uri="{FF2B5EF4-FFF2-40B4-BE49-F238E27FC236}">
                <a16:creationId xmlns:a16="http://schemas.microsoft.com/office/drawing/2014/main" id="{73181C4C-AE6D-4D6E-9719-BE55404423C4}"/>
              </a:ext>
            </a:extLst>
          </p:cNvPr>
          <p:cNvSpPr txBox="1">
            <a:spLocks/>
          </p:cNvSpPr>
          <p:nvPr/>
        </p:nvSpPr>
        <p:spPr>
          <a:xfrm>
            <a:off x="351655" y="1245222"/>
            <a:ext cx="4997585" cy="6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ru-RU" sz="2000" b="1" dirty="0">
                <a:solidFill>
                  <a:schemeClr val="tx1"/>
                </a:solidFill>
                <a:latin typeface="Arial" panose="020B0604020202020204" pitchFamily="34" charset="0"/>
              </a:rPr>
              <a:t>Объединение.</a:t>
            </a: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 Просмотр базы данных и определение частоты вхождения отдельных товаров.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ru-RU" sz="2000" b="1" dirty="0">
                <a:solidFill>
                  <a:schemeClr val="tx1"/>
                </a:solidFill>
                <a:latin typeface="Arial" panose="020B0604020202020204" pitchFamily="34" charset="0"/>
              </a:rPr>
              <a:t>Отсечение.</a:t>
            </a: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 Те наборы, которые удовлетворяют поддержке и достоверности, переходят на следующую</a:t>
            </a:r>
            <a:r>
              <a:rPr lang="en-US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итерацию.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ru-RU" sz="2000" b="1" dirty="0">
                <a:solidFill>
                  <a:schemeClr val="tx1"/>
                </a:solidFill>
                <a:latin typeface="Arial" panose="020B0604020202020204" pitchFamily="34" charset="0"/>
              </a:rPr>
              <a:t>Повторение. </a:t>
            </a:r>
            <a:r>
              <a:rPr lang="ru-RU" altLang="ru-RU" sz="2000" dirty="0">
                <a:solidFill>
                  <a:schemeClr val="tx1"/>
                </a:solidFill>
                <a:latin typeface="Arial" panose="020B0604020202020204" pitchFamily="34" charset="0"/>
              </a:rPr>
              <a:t>Предыдущие два шага повторяются для каждой величины набора, пока не будет повторно получен ранее определенный размер.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13308B-1C61-4B99-AE8A-A7F196307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60" y="1704975"/>
            <a:ext cx="6087167" cy="429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EDC21-E172-2F40-9F38-682DEC895815}"/>
              </a:ext>
            </a:extLst>
          </p:cNvPr>
          <p:cNvSpPr txBox="1"/>
          <p:nvPr/>
        </p:nvSpPr>
        <p:spPr>
          <a:xfrm>
            <a:off x="512064" y="6121597"/>
            <a:ext cx="6193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https://loginom.ru/blog/apriori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9843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Практика  </a:t>
            </a: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49490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Гибридные рекомендательные системы</a:t>
            </a:r>
            <a:endParaRPr lang="en-US"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4405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Гибридные системы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24180" y="2152773"/>
            <a:ext cx="7426325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Разные подходы имеют свои преимущества и недостатки, т. е. свою область применения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Гибридные системы позволяют одновременно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использовать преимущества разных подходов</a:t>
            </a: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30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Виды г</a:t>
            </a: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ибридных систем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24180" y="1639887"/>
            <a:ext cx="7426325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Weighted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Switching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Mixed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Feature combination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Cascade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Feature augmentation</a:t>
            </a: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4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Weighted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24180" y="1639887"/>
            <a:ext cx="11177270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Разные рекомендательные системы независимо генерируют оценки для каждого объекта.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Финальная оценка строится на основе комбинирования доступных оценок с некоторыми весами.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Пример: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ru-RU" altLang="ru-RU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Линейная комбинация </a:t>
            </a:r>
            <a:r>
              <a:rPr lang="ru-RU" altLang="ru-RU" sz="2400" i="1" dirty="0" err="1">
                <a:solidFill>
                  <a:schemeClr val="tx1"/>
                </a:solidFill>
                <a:latin typeface="Arial" panose="020B0604020202020204" pitchFamily="34" charset="0"/>
              </a:rPr>
              <a:t>коллаборативной</a:t>
            </a: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 фильтрации и </a:t>
            </a:r>
            <a:r>
              <a:rPr lang="en-US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content-based</a:t>
            </a:r>
            <a:endParaRPr lang="ru-RU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ru-RU" altLang="ru-RU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Голосование для бинарных оценок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2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Switching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24180" y="1639887"/>
            <a:ext cx="11177270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Разные рекомендательные системы независимо генерируют оценки для каждого объекта.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Для финальной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оценки выбираем ответ одной из рекомендательных систем по некоторому критерию.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Пример: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ru-RU" altLang="ru-RU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ru-RU" sz="2400" i="1" dirty="0" err="1">
                <a:solidFill>
                  <a:schemeClr val="tx1"/>
                </a:solidFill>
                <a:latin typeface="Arial" panose="020B0604020202020204" pitchFamily="34" charset="0"/>
              </a:rPr>
              <a:t>Коллаборативная</a:t>
            </a: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 фильтрация с </a:t>
            </a:r>
            <a:r>
              <a:rPr lang="en-US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content-based</a:t>
            </a: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 подходом для новых пользователей (решаем проблему холодного старта)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Mixed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24180" y="1639887"/>
            <a:ext cx="11177270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К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аждая система строит свой список рекомендаций.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И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тоговый список рекомендаций строится на основе смеси рекомендаций от разных систем.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Позволяет получить  длинный, разнообразный список рекомендаций (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feed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новостей, рекомендации медиаконтента). </a:t>
            </a:r>
            <a:endParaRPr lang="en-US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05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Ассоциативные правила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248786" y="1815742"/>
            <a:ext cx="10541134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Ассоциативные правила -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метод поиска взаимосвязей или ассоциаций в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датасетах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(точнее в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itemsests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Идея: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«Кто купил x, также купил y».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 основе – анализ транзакций.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Ищем правила совместных покупок и оцениваем силу правил.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Хороший пост на </a:t>
            </a:r>
            <a:r>
              <a:rPr lang="ru-RU" altLang="ru-RU" sz="2400" b="0" dirty="0" err="1">
                <a:solidFill>
                  <a:schemeClr val="tx1"/>
                </a:solidFill>
                <a:latin typeface="Arial" panose="020B0604020202020204" pitchFamily="34" charset="0"/>
              </a:rPr>
              <a:t>Хабр</a:t>
            </a:r>
            <a:r>
              <a:rPr lang="ru-RU" alt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https://habr.com/ru/company/ods/blog/353502/</a:t>
            </a:r>
            <a:endParaRPr lang="ru-RU" altLang="ru-RU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7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combination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24180" y="1639887"/>
            <a:ext cx="11177270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В некоторой степени 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content-based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подход.</a:t>
            </a: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Идея: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объединить в одной обучающей выборке признаки от разных подходов.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Используем информацию о предпочтениях похожих пользователей, полученную в рамках </a:t>
            </a:r>
            <a:r>
              <a:rPr lang="ru-RU" altLang="ru-RU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коллаборативного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 подхода, в качестве признаков для </a:t>
            </a:r>
            <a:r>
              <a:rPr lang="ru-RU" altLang="ru-RU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content-based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 подхода.</a:t>
            </a: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9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Cascade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24180" y="1639887"/>
            <a:ext cx="11177270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Последовательно применяем несколько рекомендательных систем для уточнения рекомендаций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Пример: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сначала грубо отсекаем точно нерелевантные объекты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lang="ru-RU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затем уточняем рекомендации</a:t>
            </a:r>
            <a:endParaRPr lang="en-US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63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augmentation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24180" y="1639887"/>
            <a:ext cx="11177270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Применяем к объектам и пользователям несколько рекомендательных систем, затем их выход используем как входные признаки для системы на следующем уровне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Пример: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Можем оценить объекты с помощью рекомендательной системы на основе </a:t>
            </a:r>
            <a:r>
              <a:rPr lang="ru-RU" altLang="ru-RU" sz="2400" i="1" dirty="0" err="1">
                <a:solidFill>
                  <a:schemeClr val="tx1"/>
                </a:solidFill>
                <a:latin typeface="Arial" panose="020B0604020202020204" pitchFamily="34" charset="0"/>
              </a:rPr>
              <a:t>коллаборативной</a:t>
            </a: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 фильтрации, а дальше использовать эти оценки для системы на основе </a:t>
            </a:r>
            <a:r>
              <a:rPr lang="ru-RU" altLang="ru-RU" sz="2400" i="1" dirty="0" err="1">
                <a:solidFill>
                  <a:schemeClr val="tx1"/>
                </a:solidFill>
                <a:latin typeface="Arial" panose="020B0604020202020204" pitchFamily="34" charset="0"/>
              </a:rPr>
              <a:t>content-based</a:t>
            </a: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lang="en-US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60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Гибридизация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24180" y="1639887"/>
            <a:ext cx="11177270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Часто улучшает качество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Иногда положительно сказывается на разнообразии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Не гарантирует решения всех проблем, связанных с тем или иным подходом</a:t>
            </a: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82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Описание 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Association rule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248786" y="1815742"/>
            <a:ext cx="10541134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  <a:r>
              <a:rPr kumimoji="0" lang="en-US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ru-RU" altLang="ru-RU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или коллекция транзакций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b="0" i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lang="ru-RU" alt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 — уникальная транзакция-</a:t>
            </a:r>
            <a:r>
              <a:rPr lang="ru-RU" altLang="ru-RU" sz="2400" b="0" i="1" dirty="0" err="1">
                <a:solidFill>
                  <a:schemeClr val="tx1"/>
                </a:solidFill>
                <a:latin typeface="Arial" panose="020B0604020202020204" pitchFamily="34" charset="0"/>
              </a:rPr>
              <a:t>itemset</a:t>
            </a:r>
            <a:r>
              <a:rPr lang="ru-RU" altLang="ru-RU" sz="2400" b="0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alt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(например, кассовый чек)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i="1" dirty="0"/>
              <a:t>d1 = [{</a:t>
            </a:r>
            <a:r>
              <a:rPr lang="ru-RU" sz="2000" i="1" dirty="0"/>
              <a:t>Пиво: 1}, {Вода: 0}, {Кола: 1}, {...}], </a:t>
            </a:r>
            <a:r>
              <a:rPr lang="en-US" sz="2000" i="1" dirty="0"/>
              <a:t>d2 = [{</a:t>
            </a:r>
            <a:r>
              <a:rPr lang="ru-RU" sz="2000" i="1" dirty="0"/>
              <a:t>Пиво: 0}, {Вода: 1}, {Кола: 1}, {...}]</a:t>
            </a:r>
            <a:endParaRPr lang="ru-RU" sz="240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2400" b="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Таким образом, </a:t>
            </a:r>
            <a:r>
              <a:rPr lang="ru-RU" altLang="ru-RU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датасет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 представляет собой разреженную матрицу со значениями {1,0} – </a:t>
            </a:r>
            <a:r>
              <a:rPr lang="ru-RU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бинарный </a:t>
            </a:r>
            <a:r>
              <a:rPr lang="ru-RU" altLang="ru-RU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датасет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1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 (</a:t>
            </a: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поддержка)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87BFCF90-2D3E-43AB-B169-6AF5A17CF7FC}"/>
              </a:ext>
            </a:extLst>
          </p:cNvPr>
          <p:cNvSpPr txBox="1">
            <a:spLocks/>
          </p:cNvSpPr>
          <p:nvPr/>
        </p:nvSpPr>
        <p:spPr>
          <a:xfrm>
            <a:off x="476625" y="4058109"/>
            <a:ext cx="10541134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 — </a:t>
            </a:r>
            <a:r>
              <a:rPr kumimoji="0" lang="en-US" altLang="ru-RU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itemset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|</a:t>
            </a:r>
            <a:r>
              <a:rPr lang="en-US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T 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| —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количество транзакций</a:t>
            </a: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6FDDB6-7E4A-4A93-A215-FFB98AA86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435" y="2612145"/>
            <a:ext cx="3707515" cy="1039809"/>
          </a:xfrm>
          <a:prstGeom prst="rect">
            <a:avLst/>
          </a:prstGeom>
        </p:spPr>
      </p:pic>
      <p:sp>
        <p:nvSpPr>
          <p:cNvPr id="9" name="Google Shape;284;p11">
            <a:extLst>
              <a:ext uri="{FF2B5EF4-FFF2-40B4-BE49-F238E27FC236}">
                <a16:creationId xmlns:a16="http://schemas.microsoft.com/office/drawing/2014/main" id="{73181C4C-AE6D-4D6E-9719-BE55404423C4}"/>
              </a:ext>
            </a:extLst>
          </p:cNvPr>
          <p:cNvSpPr txBox="1">
            <a:spLocks/>
          </p:cNvSpPr>
          <p:nvPr/>
        </p:nvSpPr>
        <p:spPr>
          <a:xfrm>
            <a:off x="351656" y="1593895"/>
            <a:ext cx="10541134" cy="6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Support 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это показатель «частотности» данного </a:t>
            </a:r>
            <a:r>
              <a:rPr lang="ru-RU" altLang="ru-RU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itemset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 в транзакциях.</a:t>
            </a:r>
          </a:p>
        </p:txBody>
      </p:sp>
    </p:spTree>
    <p:extLst>
      <p:ext uri="{BB962C8B-B14F-4D97-AF65-F5344CB8AC3E}">
        <p14:creationId xmlns:p14="http://schemas.microsoft.com/office/powerpoint/2010/main" val="73766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Пример: пиво с подгузниками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24DE02-66B6-4230-91BD-FAB2EB8BC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84" y="1626206"/>
            <a:ext cx="3973830" cy="22138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74D6CB-D0F9-47FD-B7C6-55A4B60A8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744" y="4080178"/>
            <a:ext cx="8261986" cy="10180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E072AC-DDFB-4F3A-9C35-66A0FF53E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267" y="5231794"/>
            <a:ext cx="2142173" cy="9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Confidence (</a:t>
            </a: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достоверность)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284;p11">
            <a:extLst>
              <a:ext uri="{FF2B5EF4-FFF2-40B4-BE49-F238E27FC236}">
                <a16:creationId xmlns:a16="http://schemas.microsoft.com/office/drawing/2014/main" id="{73181C4C-AE6D-4D6E-9719-BE55404423C4}"/>
              </a:ext>
            </a:extLst>
          </p:cNvPr>
          <p:cNvSpPr txBox="1">
            <a:spLocks/>
          </p:cNvSpPr>
          <p:nvPr/>
        </p:nvSpPr>
        <p:spPr>
          <a:xfrm>
            <a:off x="351656" y="1593895"/>
            <a:ext cx="10541134" cy="6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Confidence 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это показатель того, как часто наше правило 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«кто покупает </a:t>
            </a:r>
            <a:r>
              <a:rPr lang="en-US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, тот покупает и </a:t>
            </a:r>
            <a:r>
              <a:rPr lang="en-US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»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)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срабатывает для </a:t>
            </a:r>
            <a:r>
              <a:rPr lang="ru-RU" altLang="ru-RU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датасета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3ADE0-3598-46D4-A687-C9BB5A4CA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877" y="2587014"/>
            <a:ext cx="4203383" cy="1090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98B790-BE75-4CFD-9D30-C7CF9ECC7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39" y="3607001"/>
            <a:ext cx="10541135" cy="10900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29DDCE-0B97-45CE-9F50-23367D103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733" y="4957461"/>
            <a:ext cx="2163127" cy="65287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1EEA71-1955-4FB7-978E-CBB3AF3A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8815" y="4707821"/>
            <a:ext cx="3620135" cy="20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Lift (</a:t>
            </a: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поддержка)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284;p11">
            <a:extLst>
              <a:ext uri="{FF2B5EF4-FFF2-40B4-BE49-F238E27FC236}">
                <a16:creationId xmlns:a16="http://schemas.microsoft.com/office/drawing/2014/main" id="{73181C4C-AE6D-4D6E-9719-BE55404423C4}"/>
              </a:ext>
            </a:extLst>
          </p:cNvPr>
          <p:cNvSpPr txBox="1">
            <a:spLocks/>
          </p:cNvSpPr>
          <p:nvPr/>
        </p:nvSpPr>
        <p:spPr>
          <a:xfrm>
            <a:off x="351655" y="1245222"/>
            <a:ext cx="10541134" cy="6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Lift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показывает насколько 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items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 зависят друг от друга.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1EEA71-1955-4FB7-978E-CBB3AF3A6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815" y="4707821"/>
            <a:ext cx="3620135" cy="20168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977A9E-B071-4D5B-BFE1-895F3BCD1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309" y="1812168"/>
            <a:ext cx="5267711" cy="937708"/>
          </a:xfrm>
          <a:prstGeom prst="rect">
            <a:avLst/>
          </a:prstGeom>
        </p:spPr>
      </p:pic>
      <p:sp>
        <p:nvSpPr>
          <p:cNvPr id="13" name="Google Shape;284;p11">
            <a:extLst>
              <a:ext uri="{FF2B5EF4-FFF2-40B4-BE49-F238E27FC236}">
                <a16:creationId xmlns:a16="http://schemas.microsoft.com/office/drawing/2014/main" id="{49EEECBF-F6F8-448A-ABDE-08503EF2F318}"/>
              </a:ext>
            </a:extLst>
          </p:cNvPr>
          <p:cNvSpPr txBox="1">
            <a:spLocks/>
          </p:cNvSpPr>
          <p:nvPr/>
        </p:nvSpPr>
        <p:spPr>
          <a:xfrm>
            <a:off x="351655" y="2844102"/>
            <a:ext cx="10541134" cy="6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ru-RU" altLang="ru-RU" sz="2400" i="1" dirty="0" err="1">
                <a:solidFill>
                  <a:schemeClr val="tx1"/>
                </a:solidFill>
                <a:latin typeface="Arial" panose="020B0604020202020204" pitchFamily="34" charset="0"/>
              </a:rPr>
              <a:t>ift</a:t>
            </a:r>
            <a:r>
              <a:rPr lang="ru-RU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 = 1</a:t>
            </a:r>
            <a:r>
              <a:rPr lang="en-US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– </a:t>
            </a:r>
            <a:r>
              <a:rPr lang="ru-RU" altLang="ru-RU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items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 независимы</a:t>
            </a: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lift &gt; 1 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– items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покупают вместе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i="1" dirty="0">
                <a:solidFill>
                  <a:schemeClr val="tx1"/>
                </a:solidFill>
                <a:latin typeface="Arial" panose="020B0604020202020204" pitchFamily="34" charset="0"/>
              </a:rPr>
              <a:t>lift &lt; 1 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–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с одним другое обычно не покупают</a:t>
            </a:r>
            <a:r>
              <a:rPr lang="en-US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0024BC-440B-4839-9403-E1C6E54D8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55" y="4818336"/>
            <a:ext cx="6734945" cy="10697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A5F152-815E-4FDA-B321-7F2A9F3D1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55" y="5759462"/>
            <a:ext cx="2334394" cy="109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Conviction (</a:t>
            </a: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убедительность)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284;p11">
            <a:extLst>
              <a:ext uri="{FF2B5EF4-FFF2-40B4-BE49-F238E27FC236}">
                <a16:creationId xmlns:a16="http://schemas.microsoft.com/office/drawing/2014/main" id="{73181C4C-AE6D-4D6E-9719-BE55404423C4}"/>
              </a:ext>
            </a:extLst>
          </p:cNvPr>
          <p:cNvSpPr txBox="1">
            <a:spLocks/>
          </p:cNvSpPr>
          <p:nvPr/>
        </p:nvSpPr>
        <p:spPr>
          <a:xfrm>
            <a:off x="351655" y="1245222"/>
            <a:ext cx="10541134" cy="6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Conviction</a:t>
            </a:r>
            <a:r>
              <a:rPr lang="ru-RU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 — </a:t>
            </a:r>
            <a:r>
              <a:rPr lang="ru-RU" alt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это «частотность ошибок» нашего правила.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1EEA71-1955-4FB7-978E-CBB3AF3A6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815" y="4707821"/>
            <a:ext cx="3620135" cy="20168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C6FCB-81B6-4C40-859E-8D60CB5B1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827" y="1932869"/>
            <a:ext cx="4946333" cy="11011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3142AC-D621-4986-986B-9BB8B9813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59" y="3178092"/>
            <a:ext cx="10440881" cy="9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9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5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31520" y="359177"/>
            <a:ext cx="1074081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Apriori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algorithm</a:t>
            </a:r>
            <a:endParaRPr lang="ru-RU"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719F4-BC38-466F-BC1C-D628BDED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284;p11">
            <a:extLst>
              <a:ext uri="{FF2B5EF4-FFF2-40B4-BE49-F238E27FC236}">
                <a16:creationId xmlns:a16="http://schemas.microsoft.com/office/drawing/2014/main" id="{73181C4C-AE6D-4D6E-9719-BE55404423C4}"/>
              </a:ext>
            </a:extLst>
          </p:cNvPr>
          <p:cNvSpPr txBox="1">
            <a:spLocks/>
          </p:cNvSpPr>
          <p:nvPr/>
        </p:nvSpPr>
        <p:spPr>
          <a:xfrm>
            <a:off x="317849" y="1303677"/>
            <a:ext cx="4997585" cy="6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chemeClr val="tx1"/>
                </a:solidFill>
                <a:latin typeface="Arial" panose="020B0604020202020204" pitchFamily="34" charset="0"/>
              </a:rPr>
              <a:t>Свойство анти-монотонности: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b="1" dirty="0"/>
              <a:t>Формулировка 1:</a:t>
            </a:r>
            <a:r>
              <a:rPr lang="ru-RU" dirty="0"/>
              <a:t> поддержка любого набора элементов не может превышать минимальной поддержки любого из его подмножеств.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b="1" dirty="0"/>
              <a:t>Формулировка 2:</a:t>
            </a:r>
            <a:r>
              <a:rPr lang="ru-RU" dirty="0"/>
              <a:t> с ростом размера набора элементов поддержка уменьшается, либо остается такой же.</a:t>
            </a:r>
            <a:endParaRPr lang="ru-RU" altLang="ru-RU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F3AD15-B975-D04B-AE05-F3882E892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65" y="1868747"/>
            <a:ext cx="5321239" cy="43197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8FF25-BBA7-6A4A-AC8D-3B45CAAA178E}"/>
              </a:ext>
            </a:extLst>
          </p:cNvPr>
          <p:cNvSpPr txBox="1"/>
          <p:nvPr/>
        </p:nvSpPr>
        <p:spPr>
          <a:xfrm>
            <a:off x="213929" y="6368441"/>
            <a:ext cx="6193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https://loginom.ru/blog/apriori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880690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775</Words>
  <Application>Microsoft Macintosh PowerPoint</Application>
  <PresentationFormat>Широкоэкранный</PresentationFormat>
  <Paragraphs>181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5" baseType="lpstr">
      <vt:lpstr>Source Sans Pro</vt:lpstr>
      <vt:lpstr>Roboto</vt:lpstr>
      <vt:lpstr>Noto Sans Symbols</vt:lpstr>
      <vt:lpstr>Times New Roman</vt:lpstr>
      <vt:lpstr>Avenir</vt:lpstr>
      <vt:lpstr>Calibri</vt:lpstr>
      <vt:lpstr>Cambria Math</vt:lpstr>
      <vt:lpstr>Arial</vt:lpstr>
      <vt:lpstr>Arial Unicode MS</vt:lpstr>
      <vt:lpstr>KaTeX_Math</vt:lpstr>
      <vt:lpstr>KaTeX_Main</vt:lpstr>
      <vt:lpstr>Специальное оформление</vt:lpstr>
      <vt:lpstr>Ассоциативные правила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Практика  Python</vt:lpstr>
      <vt:lpstr>Гибридные рекомендательные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28</cp:revision>
  <dcterms:modified xsi:type="dcterms:W3CDTF">2023-07-07T13:39:41Z</dcterms:modified>
</cp:coreProperties>
</file>